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7" r:id="rId4"/>
    <p:sldId id="276" r:id="rId5"/>
    <p:sldId id="261" r:id="rId6"/>
    <p:sldId id="264" r:id="rId7"/>
    <p:sldId id="259" r:id="rId8"/>
    <p:sldId id="277" r:id="rId9"/>
    <p:sldId id="279" r:id="rId10"/>
    <p:sldId id="260" r:id="rId11"/>
    <p:sldId id="278" r:id="rId12"/>
    <p:sldId id="282" r:id="rId13"/>
    <p:sldId id="281" r:id="rId14"/>
    <p:sldId id="280" r:id="rId15"/>
    <p:sldId id="263" r:id="rId16"/>
    <p:sldId id="265" r:id="rId17"/>
    <p:sldId id="266" r:id="rId18"/>
    <p:sldId id="268" r:id="rId19"/>
    <p:sldId id="283" r:id="rId20"/>
    <p:sldId id="284" r:id="rId21"/>
    <p:sldId id="285" r:id="rId22"/>
    <p:sldId id="286" r:id="rId23"/>
    <p:sldId id="269" r:id="rId24"/>
    <p:sldId id="270" r:id="rId25"/>
    <p:sldId id="287" r:id="rId26"/>
    <p:sldId id="275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00B0F0"/>
    <a:srgbClr val="0D8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93" autoAdjust="0"/>
    <p:restoredTop sz="94696"/>
  </p:normalViewPr>
  <p:slideViewPr>
    <p:cSldViewPr snapToGrid="0" showGuides="1">
      <p:cViewPr varScale="1">
        <p:scale>
          <a:sx n="99" d="100"/>
          <a:sy n="99" d="100"/>
        </p:scale>
        <p:origin x="184" y="29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ell\Desktop\FIN%20285\Final%20Project\TICK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b="1" dirty="0">
                <a:solidFill>
                  <a:schemeClr val="bg1"/>
                </a:solidFill>
              </a:rPr>
              <a:t>Index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Index!$D$2</c:f>
              <c:strCache>
                <c:ptCount val="1"/>
                <c:pt idx="0">
                  <c:v>Weight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6-0943-8B5D-956417C393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6-0943-8B5D-956417C393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6-0943-8B5D-956417C393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6-0943-8B5D-956417C393F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6-0943-8B5D-956417C393F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6-0943-8B5D-956417C393F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616-0943-8B5D-956417C393F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616-0943-8B5D-956417C393F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616-0943-8B5D-956417C393F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616-0943-8B5D-956417C393F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616-0943-8B5D-956417C393F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616-0943-8B5D-956417C393F3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616-0943-8B5D-956417C393F3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616-0943-8B5D-956417C393F3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616-0943-8B5D-956417C393F3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616-0943-8B5D-956417C393F3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616-0943-8B5D-956417C393F3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616-0943-8B5D-956417C393F3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616-0943-8B5D-956417C393F3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616-0943-8B5D-956417C393F3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5616-0943-8B5D-956417C393F3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5616-0943-8B5D-956417C393F3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5616-0943-8B5D-956417C393F3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5616-0943-8B5D-956417C393F3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5616-0943-8B5D-956417C393F3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5616-0943-8B5D-956417C393F3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5616-0943-8B5D-956417C393F3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5616-0943-8B5D-956417C393F3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5616-0943-8B5D-956417C393F3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5616-0943-8B5D-956417C393F3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5616-0943-8B5D-956417C393F3}"/>
              </c:ext>
            </c:extLst>
          </c:dPt>
          <c:cat>
            <c:strRef>
              <c:f>Index!$B$3:$B$33</c:f>
              <c:strCache>
                <c:ptCount val="31"/>
                <c:pt idx="0">
                  <c:v>INTC</c:v>
                </c:pt>
                <c:pt idx="1">
                  <c:v>VZ</c:v>
                </c:pt>
                <c:pt idx="2">
                  <c:v>T</c:v>
                </c:pt>
                <c:pt idx="3">
                  <c:v>IBM</c:v>
                </c:pt>
                <c:pt idx="4">
                  <c:v>MDT</c:v>
                </c:pt>
                <c:pt idx="5">
                  <c:v>TXN</c:v>
                </c:pt>
                <c:pt idx="6">
                  <c:v>QCOM</c:v>
                </c:pt>
                <c:pt idx="7">
                  <c:v>DE</c:v>
                </c:pt>
                <c:pt idx="8">
                  <c:v>ADSK</c:v>
                </c:pt>
                <c:pt idx="9">
                  <c:v>XLNX</c:v>
                </c:pt>
                <c:pt idx="10">
                  <c:v>AMD</c:v>
                </c:pt>
                <c:pt idx="11">
                  <c:v>MCHP</c:v>
                </c:pt>
                <c:pt idx="12">
                  <c:v>AME</c:v>
                </c:pt>
                <c:pt idx="13">
                  <c:v>CDNS</c:v>
                </c:pt>
                <c:pt idx="14">
                  <c:v>VAR</c:v>
                </c:pt>
                <c:pt idx="15">
                  <c:v>ZBRA</c:v>
                </c:pt>
                <c:pt idx="16">
                  <c:v>PTC</c:v>
                </c:pt>
                <c:pt idx="17">
                  <c:v>TRMB</c:v>
                </c:pt>
                <c:pt idx="18">
                  <c:v>NDSN</c:v>
                </c:pt>
                <c:pt idx="19">
                  <c:v>TER</c:v>
                </c:pt>
                <c:pt idx="20">
                  <c:v>FLIR</c:v>
                </c:pt>
                <c:pt idx="21">
                  <c:v>NATI</c:v>
                </c:pt>
                <c:pt idx="22">
                  <c:v>CY</c:v>
                </c:pt>
                <c:pt idx="23">
                  <c:v>LECO</c:v>
                </c:pt>
                <c:pt idx="24">
                  <c:v>NUAN</c:v>
                </c:pt>
                <c:pt idx="25">
                  <c:v>BRKS</c:v>
                </c:pt>
                <c:pt idx="26">
                  <c:v>LSCC</c:v>
                </c:pt>
                <c:pt idx="27">
                  <c:v>OII</c:v>
                </c:pt>
                <c:pt idx="28">
                  <c:v>DDD</c:v>
                </c:pt>
                <c:pt idx="29">
                  <c:v>MTSC</c:v>
                </c:pt>
                <c:pt idx="30">
                  <c:v>TRXC</c:v>
                </c:pt>
              </c:strCache>
            </c:strRef>
          </c:cat>
          <c:val>
            <c:numRef>
              <c:f>Index!$D$3:$D$33</c:f>
              <c:numCache>
                <c:formatCode>0.00000</c:formatCode>
                <c:ptCount val="31"/>
                <c:pt idx="0">
                  <c:v>0.1714253900508774</c:v>
                </c:pt>
                <c:pt idx="1">
                  <c:v>0.16685277006659044</c:v>
                </c:pt>
                <c:pt idx="2">
                  <c:v>0.16111921875256077</c:v>
                </c:pt>
                <c:pt idx="3">
                  <c:v>8.7172405501881975E-2</c:v>
                </c:pt>
                <c:pt idx="4">
                  <c:v>8.1749256321953123E-2</c:v>
                </c:pt>
                <c:pt idx="5">
                  <c:v>7.2567779980896086E-2</c:v>
                </c:pt>
                <c:pt idx="6">
                  <c:v>4.7986529039647757E-2</c:v>
                </c:pt>
                <c:pt idx="7">
                  <c:v>3.5677101677640828E-2</c:v>
                </c:pt>
                <c:pt idx="8">
                  <c:v>2.4962074704891847E-2</c:v>
                </c:pt>
                <c:pt idx="9">
                  <c:v>2.1985906225286417E-2</c:v>
                </c:pt>
                <c:pt idx="10">
                  <c:v>2.1339121161719515E-2</c:v>
                </c:pt>
                <c:pt idx="11">
                  <c:v>1.4756408062330341E-2</c:v>
                </c:pt>
                <c:pt idx="12">
                  <c:v>1.3038940747657971E-2</c:v>
                </c:pt>
                <c:pt idx="13">
                  <c:v>1.2342245208784105E-2</c:v>
                </c:pt>
                <c:pt idx="14">
                  <c:v>8.6714323057283851E-3</c:v>
                </c:pt>
                <c:pt idx="15">
                  <c:v>7.8591905979932021E-3</c:v>
                </c:pt>
                <c:pt idx="16">
                  <c:v>7.636986427106052E-3</c:v>
                </c:pt>
                <c:pt idx="17">
                  <c:v>6.9717413247269832E-3</c:v>
                </c:pt>
                <c:pt idx="18">
                  <c:v>5.446395154729348E-3</c:v>
                </c:pt>
                <c:pt idx="19">
                  <c:v>5.1359930206285286E-3</c:v>
                </c:pt>
                <c:pt idx="20">
                  <c:v>4.4823709056497118E-3</c:v>
                </c:pt>
                <c:pt idx="21">
                  <c:v>4.1972658617729685E-3</c:v>
                </c:pt>
                <c:pt idx="22">
                  <c:v>3.9162630487433719E-3</c:v>
                </c:pt>
                <c:pt idx="23">
                  <c:v>3.8157583929882615E-3</c:v>
                </c:pt>
                <c:pt idx="24">
                  <c:v>3.3193884604834278E-3</c:v>
                </c:pt>
                <c:pt idx="25">
                  <c:v>1.5178254134445334E-3</c:v>
                </c:pt>
                <c:pt idx="26">
                  <c:v>1.1349505343774436E-3</c:v>
                </c:pt>
                <c:pt idx="27">
                  <c:v>1.0399155197518626E-3</c:v>
                </c:pt>
                <c:pt idx="28">
                  <c:v>8.6420329846571625E-4</c:v>
                </c:pt>
                <c:pt idx="29">
                  <c:v>6.8005210462184645E-4</c:v>
                </c:pt>
                <c:pt idx="30">
                  <c:v>3.3512012607030551E-4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E-5616-0943-8B5D-956417C39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95BFD-803C-4FE2-A828-3BAB6F9430BD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A17D496-2F21-4554-8EBB-98718AE8DA94}">
      <dgm:prSet phldrT="[Text]"/>
      <dgm:spPr/>
      <dgm:t>
        <a:bodyPr/>
        <a:lstStyle/>
        <a:p>
          <a:r>
            <a:rPr lang="en-US" dirty="0"/>
            <a:t>Bond</a:t>
          </a:r>
        </a:p>
      </dgm:t>
    </dgm:pt>
    <dgm:pt modelId="{FE15274A-637E-4A1D-9442-9BA31F32C039}" type="parTrans" cxnId="{12DFD21D-1D59-48BA-B405-ABBDAF1119EB}">
      <dgm:prSet/>
      <dgm:spPr/>
      <dgm:t>
        <a:bodyPr/>
        <a:lstStyle/>
        <a:p>
          <a:endParaRPr lang="en-US"/>
        </a:p>
      </dgm:t>
    </dgm:pt>
    <dgm:pt modelId="{911B3DA1-D3CF-4FBE-8651-4F22DDBF5BAA}" type="sibTrans" cxnId="{12DFD21D-1D59-48BA-B405-ABBDAF1119EB}">
      <dgm:prSet/>
      <dgm:spPr/>
      <dgm:t>
        <a:bodyPr/>
        <a:lstStyle/>
        <a:p>
          <a:endParaRPr lang="en-US"/>
        </a:p>
      </dgm:t>
    </dgm:pt>
    <dgm:pt modelId="{D8473763-019C-4A02-8C5F-27EFC82FDABF}">
      <dgm:prSet phldrT="[Text]" phldr="1"/>
      <dgm:spPr/>
      <dgm:t>
        <a:bodyPr/>
        <a:lstStyle/>
        <a:p>
          <a:endParaRPr lang="en-US" dirty="0"/>
        </a:p>
      </dgm:t>
    </dgm:pt>
    <dgm:pt modelId="{C7617B2E-6C45-4C7C-B71D-928BBA6F7307}" type="parTrans" cxnId="{151FB867-BAE6-4A5A-961C-9FEA25E590F2}">
      <dgm:prSet/>
      <dgm:spPr/>
      <dgm:t>
        <a:bodyPr/>
        <a:lstStyle/>
        <a:p>
          <a:endParaRPr lang="en-US"/>
        </a:p>
      </dgm:t>
    </dgm:pt>
    <dgm:pt modelId="{C9143C57-6E8C-4402-AC05-C8C8C644071E}" type="sibTrans" cxnId="{151FB867-BAE6-4A5A-961C-9FEA25E590F2}">
      <dgm:prSet/>
      <dgm:spPr/>
      <dgm:t>
        <a:bodyPr/>
        <a:lstStyle/>
        <a:p>
          <a:endParaRPr lang="en-US"/>
        </a:p>
      </dgm:t>
    </dgm:pt>
    <dgm:pt modelId="{FE90DE16-CE36-4BC1-B265-E1E672BDABD9}">
      <dgm:prSet phldrT="[Text]"/>
      <dgm:spPr/>
      <dgm:t>
        <a:bodyPr/>
        <a:lstStyle/>
        <a:p>
          <a:r>
            <a:rPr lang="en-US" dirty="0"/>
            <a:t>Commodity</a:t>
          </a:r>
        </a:p>
      </dgm:t>
    </dgm:pt>
    <dgm:pt modelId="{90152E5F-31C9-4058-9363-963A21021947}" type="parTrans" cxnId="{144E9086-EA57-42AA-B76B-7FE079087D3D}">
      <dgm:prSet/>
      <dgm:spPr/>
      <dgm:t>
        <a:bodyPr/>
        <a:lstStyle/>
        <a:p>
          <a:endParaRPr lang="en-US"/>
        </a:p>
      </dgm:t>
    </dgm:pt>
    <dgm:pt modelId="{376A7913-2589-4F88-8122-EFFF3E32A60F}" type="sibTrans" cxnId="{144E9086-EA57-42AA-B76B-7FE079087D3D}">
      <dgm:prSet custT="1"/>
      <dgm:spPr/>
      <dgm:t>
        <a:bodyPr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+mn-ea"/>
              <a:cs typeface="+mn-cs"/>
            </a:rPr>
            <a:t>Real Estate</a:t>
          </a:r>
          <a:endParaRPr lang="en-US" sz="1900" kern="1200" dirty="0">
            <a:latin typeface="Calibri"/>
            <a:ea typeface="+mn-ea"/>
            <a:cs typeface="+mn-cs"/>
          </a:endParaRPr>
        </a:p>
      </dgm:t>
    </dgm:pt>
    <dgm:pt modelId="{4D3F2E75-FB56-4BEE-A055-6D13BCEB45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Equity</a:t>
          </a:r>
        </a:p>
      </dgm:t>
    </dgm:pt>
    <dgm:pt modelId="{A545B564-6411-419C-B92B-BDB70E131730}" type="parTrans" cxnId="{80C47C55-8827-404F-8602-B0EEE132207C}">
      <dgm:prSet/>
      <dgm:spPr/>
      <dgm:t>
        <a:bodyPr/>
        <a:lstStyle/>
        <a:p>
          <a:endParaRPr lang="en-US"/>
        </a:p>
      </dgm:t>
    </dgm:pt>
    <dgm:pt modelId="{83474A55-A7FE-410F-B28A-5E24859E8CAE}" type="sibTrans" cxnId="{80C47C55-8827-404F-8602-B0EEE132207C}">
      <dgm:prSet/>
      <dgm:spPr/>
      <dgm:t>
        <a:bodyPr/>
        <a:lstStyle/>
        <a:p>
          <a:endParaRPr lang="en-US"/>
        </a:p>
      </dgm:t>
    </dgm:pt>
    <dgm:pt modelId="{E5E9AE1B-C6A2-44E1-92B1-2AD168570F01}" type="pres">
      <dgm:prSet presAssocID="{4DF95BFD-803C-4FE2-A828-3BAB6F9430BD}" presName="Name0" presStyleCnt="0">
        <dgm:presLayoutVars>
          <dgm:chMax/>
          <dgm:chPref/>
          <dgm:dir/>
          <dgm:animLvl val="lvl"/>
        </dgm:presLayoutVars>
      </dgm:prSet>
      <dgm:spPr/>
    </dgm:pt>
    <dgm:pt modelId="{37B900DC-68E1-46B0-8656-4ABC90D033FB}" type="pres">
      <dgm:prSet presAssocID="{FA17D496-2F21-4554-8EBB-98718AE8DA94}" presName="composite" presStyleCnt="0"/>
      <dgm:spPr/>
    </dgm:pt>
    <dgm:pt modelId="{F775504E-63B1-4C2A-A371-1E3709301A73}" type="pres">
      <dgm:prSet presAssocID="{FA17D496-2F21-4554-8EBB-98718AE8DA94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F17EF0B-0CAB-470A-8E47-8519C3E59452}" type="pres">
      <dgm:prSet presAssocID="{FA17D496-2F21-4554-8EBB-98718AE8DA94}" presName="Childtext1" presStyleLbl="revTx" presStyleIdx="0" presStyleCnt="2" custLinFactY="42644" custLinFactNeighborX="-36067" custLinFactNeighborY="100000">
        <dgm:presLayoutVars>
          <dgm:chMax val="0"/>
          <dgm:chPref val="0"/>
          <dgm:bulletEnabled val="1"/>
        </dgm:presLayoutVars>
      </dgm:prSet>
      <dgm:spPr/>
    </dgm:pt>
    <dgm:pt modelId="{A35832E6-6113-4970-907C-DD6435D96938}" type="pres">
      <dgm:prSet presAssocID="{FA17D496-2F21-4554-8EBB-98718AE8DA94}" presName="BalanceSpacing" presStyleCnt="0"/>
      <dgm:spPr/>
    </dgm:pt>
    <dgm:pt modelId="{34EDAD58-82C7-47CE-9D83-9D3E9A17C516}" type="pres">
      <dgm:prSet presAssocID="{FA17D496-2F21-4554-8EBB-98718AE8DA94}" presName="BalanceSpacing1" presStyleCnt="0"/>
      <dgm:spPr/>
    </dgm:pt>
    <dgm:pt modelId="{5A5A1FC8-B936-4C5F-9367-E4E911F4CBFE}" type="pres">
      <dgm:prSet presAssocID="{911B3DA1-D3CF-4FBE-8651-4F22DDBF5BAA}" presName="Accent1Text" presStyleLbl="node1" presStyleIdx="1" presStyleCnt="4"/>
      <dgm:spPr/>
    </dgm:pt>
    <dgm:pt modelId="{62FB73F8-2FFC-4802-B803-270AF0C3217A}" type="pres">
      <dgm:prSet presAssocID="{911B3DA1-D3CF-4FBE-8651-4F22DDBF5BAA}" presName="spaceBetweenRectangles" presStyleCnt="0"/>
      <dgm:spPr/>
    </dgm:pt>
    <dgm:pt modelId="{B0143B4A-18DF-474A-859D-2BCC56D95ADA}" type="pres">
      <dgm:prSet presAssocID="{FE90DE16-CE36-4BC1-B265-E1E672BDABD9}" presName="composite" presStyleCnt="0"/>
      <dgm:spPr/>
    </dgm:pt>
    <dgm:pt modelId="{A6DE4BBA-2D46-46DB-B59B-D84C05D222CD}" type="pres">
      <dgm:prSet presAssocID="{FE90DE16-CE36-4BC1-B265-E1E672BDABD9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364DFA57-FC3E-4E51-BA4C-1A01918E6FB0}" type="pres">
      <dgm:prSet presAssocID="{FE90DE16-CE36-4BC1-B265-E1E672BDABD9}" presName="Childtext1" presStyleLbl="revTx" presStyleIdx="1" presStyleCnt="2" custLinFactY="-40525" custLinFactNeighborX="14725" custLinFactNeighborY="-100000">
        <dgm:presLayoutVars>
          <dgm:chMax val="0"/>
          <dgm:chPref val="0"/>
          <dgm:bulletEnabled val="1"/>
        </dgm:presLayoutVars>
      </dgm:prSet>
      <dgm:spPr/>
    </dgm:pt>
    <dgm:pt modelId="{00140CCF-CB85-4788-B0FB-B4F512A6E8A9}" type="pres">
      <dgm:prSet presAssocID="{FE90DE16-CE36-4BC1-B265-E1E672BDABD9}" presName="BalanceSpacing" presStyleCnt="0"/>
      <dgm:spPr/>
    </dgm:pt>
    <dgm:pt modelId="{FC345B17-0C19-4532-83FB-6D590A89E856}" type="pres">
      <dgm:prSet presAssocID="{FE90DE16-CE36-4BC1-B265-E1E672BDABD9}" presName="BalanceSpacing1" presStyleCnt="0"/>
      <dgm:spPr/>
    </dgm:pt>
    <dgm:pt modelId="{26EEB04D-7C07-465B-8DE9-F82DA6034D32}" type="pres">
      <dgm:prSet presAssocID="{376A7913-2589-4F88-8122-EFFF3E32A60F}" presName="Accent1Text" presStyleLbl="node1" presStyleIdx="3" presStyleCnt="4"/>
      <dgm:spPr/>
    </dgm:pt>
  </dgm:ptLst>
  <dgm:cxnLst>
    <dgm:cxn modelId="{BB671702-C1CC-43BC-8CB3-74AD1B57CB6B}" type="presOf" srcId="{376A7913-2589-4F88-8122-EFFF3E32A60F}" destId="{26EEB04D-7C07-465B-8DE9-F82DA6034D32}" srcOrd="0" destOrd="0" presId="urn:microsoft.com/office/officeart/2008/layout/AlternatingHexagons"/>
    <dgm:cxn modelId="{12DFD21D-1D59-48BA-B405-ABBDAF1119EB}" srcId="{4DF95BFD-803C-4FE2-A828-3BAB6F9430BD}" destId="{FA17D496-2F21-4554-8EBB-98718AE8DA94}" srcOrd="0" destOrd="0" parTransId="{FE15274A-637E-4A1D-9442-9BA31F32C039}" sibTransId="{911B3DA1-D3CF-4FBE-8651-4F22DDBF5BAA}"/>
    <dgm:cxn modelId="{80C47C55-8827-404F-8602-B0EEE132207C}" srcId="{FE90DE16-CE36-4BC1-B265-E1E672BDABD9}" destId="{4D3F2E75-FB56-4BEE-A055-6D13BCEB4591}" srcOrd="0" destOrd="0" parTransId="{A545B564-6411-419C-B92B-BDB70E131730}" sibTransId="{83474A55-A7FE-410F-B28A-5E24859E8CAE}"/>
    <dgm:cxn modelId="{F3222267-43B2-4AA7-A98F-1DB5D07871C7}" type="presOf" srcId="{FA17D496-2F21-4554-8EBB-98718AE8DA94}" destId="{F775504E-63B1-4C2A-A371-1E3709301A73}" srcOrd="0" destOrd="0" presId="urn:microsoft.com/office/officeart/2008/layout/AlternatingHexagons"/>
    <dgm:cxn modelId="{151FB867-BAE6-4A5A-961C-9FEA25E590F2}" srcId="{FA17D496-2F21-4554-8EBB-98718AE8DA94}" destId="{D8473763-019C-4A02-8C5F-27EFC82FDABF}" srcOrd="0" destOrd="0" parTransId="{C7617B2E-6C45-4C7C-B71D-928BBA6F7307}" sibTransId="{C9143C57-6E8C-4402-AC05-C8C8C644071E}"/>
    <dgm:cxn modelId="{36AA5F71-3F99-417C-B576-CBEBC3303DC4}" type="presOf" srcId="{911B3DA1-D3CF-4FBE-8651-4F22DDBF5BAA}" destId="{5A5A1FC8-B936-4C5F-9367-E4E911F4CBFE}" srcOrd="0" destOrd="0" presId="urn:microsoft.com/office/officeart/2008/layout/AlternatingHexagons"/>
    <dgm:cxn modelId="{EDF28879-C6B0-4827-9742-67C38862C76D}" type="presOf" srcId="{D8473763-019C-4A02-8C5F-27EFC82FDABF}" destId="{3F17EF0B-0CAB-470A-8E47-8519C3E59452}" srcOrd="0" destOrd="0" presId="urn:microsoft.com/office/officeart/2008/layout/AlternatingHexagons"/>
    <dgm:cxn modelId="{144E9086-EA57-42AA-B76B-7FE079087D3D}" srcId="{4DF95BFD-803C-4FE2-A828-3BAB6F9430BD}" destId="{FE90DE16-CE36-4BC1-B265-E1E672BDABD9}" srcOrd="1" destOrd="0" parTransId="{90152E5F-31C9-4058-9363-963A21021947}" sibTransId="{376A7913-2589-4F88-8122-EFFF3E32A60F}"/>
    <dgm:cxn modelId="{A517AFAA-FE49-4DCA-8C9F-3108E8016462}" type="presOf" srcId="{FE90DE16-CE36-4BC1-B265-E1E672BDABD9}" destId="{A6DE4BBA-2D46-46DB-B59B-D84C05D222CD}" srcOrd="0" destOrd="0" presId="urn:microsoft.com/office/officeart/2008/layout/AlternatingHexagons"/>
    <dgm:cxn modelId="{DC6396C5-AAF3-4539-A3A5-4F08A07610D3}" type="presOf" srcId="{4D3F2E75-FB56-4BEE-A055-6D13BCEB4591}" destId="{364DFA57-FC3E-4E51-BA4C-1A01918E6FB0}" srcOrd="0" destOrd="0" presId="urn:microsoft.com/office/officeart/2008/layout/AlternatingHexagons"/>
    <dgm:cxn modelId="{A3559AE6-6F3D-4312-99DF-82899E7C1311}" type="presOf" srcId="{4DF95BFD-803C-4FE2-A828-3BAB6F9430BD}" destId="{E5E9AE1B-C6A2-44E1-92B1-2AD168570F01}" srcOrd="0" destOrd="0" presId="urn:microsoft.com/office/officeart/2008/layout/AlternatingHexagons"/>
    <dgm:cxn modelId="{7A13CB80-27B1-4EC6-BA50-747885E275EF}" type="presParOf" srcId="{E5E9AE1B-C6A2-44E1-92B1-2AD168570F01}" destId="{37B900DC-68E1-46B0-8656-4ABC90D033FB}" srcOrd="0" destOrd="0" presId="urn:microsoft.com/office/officeart/2008/layout/AlternatingHexagons"/>
    <dgm:cxn modelId="{05AE3A11-7A79-4D8F-9A5C-71DE9B4FAF8F}" type="presParOf" srcId="{37B900DC-68E1-46B0-8656-4ABC90D033FB}" destId="{F775504E-63B1-4C2A-A371-1E3709301A73}" srcOrd="0" destOrd="0" presId="urn:microsoft.com/office/officeart/2008/layout/AlternatingHexagons"/>
    <dgm:cxn modelId="{D2B540F7-6354-42C1-9288-6954B241975E}" type="presParOf" srcId="{37B900DC-68E1-46B0-8656-4ABC90D033FB}" destId="{3F17EF0B-0CAB-470A-8E47-8519C3E59452}" srcOrd="1" destOrd="0" presId="urn:microsoft.com/office/officeart/2008/layout/AlternatingHexagons"/>
    <dgm:cxn modelId="{EAC726CF-9BF6-41D6-B7D8-C9ECA7CD36BF}" type="presParOf" srcId="{37B900DC-68E1-46B0-8656-4ABC90D033FB}" destId="{A35832E6-6113-4970-907C-DD6435D96938}" srcOrd="2" destOrd="0" presId="urn:microsoft.com/office/officeart/2008/layout/AlternatingHexagons"/>
    <dgm:cxn modelId="{BCA8543D-E805-4E0D-8C55-02484504B73B}" type="presParOf" srcId="{37B900DC-68E1-46B0-8656-4ABC90D033FB}" destId="{34EDAD58-82C7-47CE-9D83-9D3E9A17C516}" srcOrd="3" destOrd="0" presId="urn:microsoft.com/office/officeart/2008/layout/AlternatingHexagons"/>
    <dgm:cxn modelId="{75CA1E30-99CB-4100-8F52-DA84A0F8931B}" type="presParOf" srcId="{37B900DC-68E1-46B0-8656-4ABC90D033FB}" destId="{5A5A1FC8-B936-4C5F-9367-E4E911F4CBFE}" srcOrd="4" destOrd="0" presId="urn:microsoft.com/office/officeart/2008/layout/AlternatingHexagons"/>
    <dgm:cxn modelId="{F1FC63D6-D19B-42E5-98AB-DAD88E194087}" type="presParOf" srcId="{E5E9AE1B-C6A2-44E1-92B1-2AD168570F01}" destId="{62FB73F8-2FFC-4802-B803-270AF0C3217A}" srcOrd="1" destOrd="0" presId="urn:microsoft.com/office/officeart/2008/layout/AlternatingHexagons"/>
    <dgm:cxn modelId="{F26A923C-4815-4260-B60E-422A53B7FAE0}" type="presParOf" srcId="{E5E9AE1B-C6A2-44E1-92B1-2AD168570F01}" destId="{B0143B4A-18DF-474A-859D-2BCC56D95ADA}" srcOrd="2" destOrd="0" presId="urn:microsoft.com/office/officeart/2008/layout/AlternatingHexagons"/>
    <dgm:cxn modelId="{69603F0F-2F61-4E09-B6F3-46625A7E2D8D}" type="presParOf" srcId="{B0143B4A-18DF-474A-859D-2BCC56D95ADA}" destId="{A6DE4BBA-2D46-46DB-B59B-D84C05D222CD}" srcOrd="0" destOrd="0" presId="urn:microsoft.com/office/officeart/2008/layout/AlternatingHexagons"/>
    <dgm:cxn modelId="{A1CAC9FD-F69C-465A-B68C-85829E41A603}" type="presParOf" srcId="{B0143B4A-18DF-474A-859D-2BCC56D95ADA}" destId="{364DFA57-FC3E-4E51-BA4C-1A01918E6FB0}" srcOrd="1" destOrd="0" presId="urn:microsoft.com/office/officeart/2008/layout/AlternatingHexagons"/>
    <dgm:cxn modelId="{33FADCE4-92C6-4C3F-B4CD-7354866F1DFF}" type="presParOf" srcId="{B0143B4A-18DF-474A-859D-2BCC56D95ADA}" destId="{00140CCF-CB85-4788-B0FB-B4F512A6E8A9}" srcOrd="2" destOrd="0" presId="urn:microsoft.com/office/officeart/2008/layout/AlternatingHexagons"/>
    <dgm:cxn modelId="{DCAABC5D-E801-4BDF-A6F4-28B916E31C0A}" type="presParOf" srcId="{B0143B4A-18DF-474A-859D-2BCC56D95ADA}" destId="{FC345B17-0C19-4532-83FB-6D590A89E856}" srcOrd="3" destOrd="0" presId="urn:microsoft.com/office/officeart/2008/layout/AlternatingHexagons"/>
    <dgm:cxn modelId="{5A173CA4-6537-492D-9E49-0A1AEC1495CA}" type="presParOf" srcId="{B0143B4A-18DF-474A-859D-2BCC56D95ADA}" destId="{26EEB04D-7C07-465B-8DE9-F82DA6034D3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5504E-63B1-4C2A-A371-1E3709301A73}">
      <dsp:nvSpPr>
        <dsp:cNvPr id="0" name=""/>
        <dsp:cNvSpPr/>
      </dsp:nvSpPr>
      <dsp:spPr>
        <a:xfrm rot="5400000">
          <a:off x="3422921" y="751407"/>
          <a:ext cx="2248076" cy="195582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Bond</a:t>
          </a:r>
        </a:p>
      </dsp:txBody>
      <dsp:txXfrm rot="-5400000">
        <a:off x="3873829" y="955607"/>
        <a:ext cx="1346260" cy="1547426"/>
      </dsp:txXfrm>
    </dsp:sp>
    <dsp:sp modelId="{3F17EF0B-0CAB-470A-8E47-8519C3E59452}">
      <dsp:nvSpPr>
        <dsp:cNvPr id="0" name=""/>
        <dsp:cNvSpPr/>
      </dsp:nvSpPr>
      <dsp:spPr>
        <a:xfrm>
          <a:off x="4679353" y="2978945"/>
          <a:ext cx="2508853" cy="1348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679353" y="2978945"/>
        <a:ext cx="2508853" cy="1348845"/>
      </dsp:txXfrm>
    </dsp:sp>
    <dsp:sp modelId="{5A5A1FC8-B936-4C5F-9367-E4E911F4CBFE}">
      <dsp:nvSpPr>
        <dsp:cNvPr id="0" name=""/>
        <dsp:cNvSpPr/>
      </dsp:nvSpPr>
      <dsp:spPr>
        <a:xfrm rot="5400000">
          <a:off x="1310628" y="751407"/>
          <a:ext cx="2248076" cy="195582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761536" y="955607"/>
        <a:ext cx="1346260" cy="1547426"/>
      </dsp:txXfrm>
    </dsp:sp>
    <dsp:sp modelId="{A6DE4BBA-2D46-46DB-B59B-D84C05D222CD}">
      <dsp:nvSpPr>
        <dsp:cNvPr id="0" name=""/>
        <dsp:cNvSpPr/>
      </dsp:nvSpPr>
      <dsp:spPr>
        <a:xfrm rot="5400000">
          <a:off x="2362728" y="2659574"/>
          <a:ext cx="2248076" cy="195582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Commodity</a:t>
          </a:r>
        </a:p>
      </dsp:txBody>
      <dsp:txXfrm rot="-5400000">
        <a:off x="2813636" y="2863774"/>
        <a:ext cx="1346260" cy="1547426"/>
      </dsp:txXfrm>
    </dsp:sp>
    <dsp:sp modelId="{364DFA57-FC3E-4E51-BA4C-1A01918E6FB0}">
      <dsp:nvSpPr>
        <dsp:cNvPr id="0" name=""/>
        <dsp:cNvSpPr/>
      </dsp:nvSpPr>
      <dsp:spPr>
        <a:xfrm>
          <a:off x="357511" y="1067599"/>
          <a:ext cx="2427922" cy="1348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Equity</a:t>
          </a:r>
        </a:p>
      </dsp:txBody>
      <dsp:txXfrm>
        <a:off x="357511" y="1067599"/>
        <a:ext cx="2427922" cy="1348845"/>
      </dsp:txXfrm>
    </dsp:sp>
    <dsp:sp modelId="{26EEB04D-7C07-465B-8DE9-F82DA6034D32}">
      <dsp:nvSpPr>
        <dsp:cNvPr id="0" name=""/>
        <dsp:cNvSpPr/>
      </dsp:nvSpPr>
      <dsp:spPr>
        <a:xfrm rot="5400000">
          <a:off x="4475020" y="2659574"/>
          <a:ext cx="2248076" cy="195582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+mn-ea"/>
              <a:cs typeface="+mn-cs"/>
            </a:rPr>
            <a:t>Real Estate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 rot="-5400000">
        <a:off x="4925928" y="2863774"/>
        <a:ext cx="1346260" cy="1547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F5BD-5648-4223-8D90-D5276EA4D7E0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002F-FB5B-4646-BA5E-A49F3E4D26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9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E1BB-991D-5942-8F09-803170AF569F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8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7638-F796-A045-B7CE-57D9F2327A4D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9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58E-0D44-C54A-9295-F578036CEBAC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89EE-7751-4A44-9A72-2FB2351D0BF1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8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83A8-C100-DD44-B596-EF6674B7471F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ACFA-99BE-BD4A-90B1-39455DB4849C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4FD7-21C8-CA4D-9732-EB2B20A6C6A1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8878-7CFD-C042-93A0-CE1B9EB219B9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40E-B7BE-4C4C-A3FD-97E2E08E3015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3966-4078-A34E-849C-1E1EDDEED84D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4D71-4FE5-764C-8BD1-B924BB932841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D846-1E07-564B-A679-ED4E4F4B535D}" type="datetime1">
              <a:rPr lang="en-US" altLang="zh-CN" smtClean="0"/>
              <a:t>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2229616" y="1468856"/>
            <a:ext cx="654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    </a:t>
            </a:r>
            <a:r>
              <a:rPr lang="en-US" altLang="zh-CN" sz="4800" dirty="0">
                <a:solidFill>
                  <a:schemeClr val="bg1"/>
                </a:solidFill>
              </a:rPr>
              <a:t>FIN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>
                <a:solidFill>
                  <a:schemeClr val="bg1"/>
                </a:solidFill>
              </a:rPr>
              <a:t>285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endParaRPr lang="en-US" altLang="zh-CN" sz="4800" dirty="0">
              <a:solidFill>
                <a:schemeClr val="bg1"/>
              </a:solidFill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PROJECT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3" name="文本框 12"/>
          <p:cNvSpPr txBox="1"/>
          <p:nvPr/>
        </p:nvSpPr>
        <p:spPr>
          <a:xfrm rot="1982386">
            <a:off x="3969238" y="4181811"/>
            <a:ext cx="532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TEAMMATES:</a:t>
            </a:r>
            <a:r>
              <a:rPr lang="zh-CN" altLang="en-US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>
                <a:solidFill>
                  <a:schemeClr val="bg1"/>
                </a:solidFill>
              </a:rPr>
              <a:t>YU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SONG,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ZHEN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HAN,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TAIYI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XIANG,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QIANSHEN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CHEN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2">
            <a:extLst>
              <a:ext uri="{FF2B5EF4-FFF2-40B4-BE49-F238E27FC236}">
                <a16:creationId xmlns:a16="http://schemas.microsoft.com/office/drawing/2014/main" id="{EC301C7E-90ED-0345-960C-E18C968ABFA9}"/>
              </a:ext>
            </a:extLst>
          </p:cNvPr>
          <p:cNvSpPr txBox="1"/>
          <p:nvPr/>
        </p:nvSpPr>
        <p:spPr>
          <a:xfrm rot="1982386">
            <a:off x="4001615" y="5569035"/>
            <a:ext cx="401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DATE: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Apr.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12.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1FE82-FAB0-7249-BE8B-0BFED9AD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>
                <a:solidFill>
                  <a:schemeClr val="bg1"/>
                </a:solidFill>
              </a:rPr>
              <a:pPr/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3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995109" y="58174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229600" y="574121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15707" y="296973"/>
            <a:ext cx="496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Quarterly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Rolling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Results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DF948-EBF9-BD44-BF5B-9F0E5384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04" y="1015283"/>
            <a:ext cx="5425641" cy="3847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C717A-F623-4D48-8EE9-9A224AF5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75" y="2198695"/>
            <a:ext cx="5710375" cy="404970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F29D3-3E48-594E-9226-5429CC71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4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995109" y="58174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229600" y="574121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15707" y="296973"/>
            <a:ext cx="496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Quarterly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Rolling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Weights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07C5A-CFC5-234F-9A6F-03132BD2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5" y="927472"/>
            <a:ext cx="5706951" cy="3444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A5F54-F8DE-8A41-8D54-0507B0FA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9092"/>
            <a:ext cx="5661285" cy="35187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EE337-5758-E544-B63A-262560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8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796326" y="58174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737953" y="581741"/>
            <a:ext cx="1414272" cy="228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331580" y="296973"/>
            <a:ext cx="52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Investment Strategy for Client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C945E-A14E-1C46-8209-9CCF82C1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3F73F-BDFD-2941-957D-B02ADA8033A1}"/>
              </a:ext>
            </a:extLst>
          </p:cNvPr>
          <p:cNvSpPr txBox="1"/>
          <p:nvPr/>
        </p:nvSpPr>
        <p:spPr>
          <a:xfrm>
            <a:off x="689626" y="1418372"/>
            <a:ext cx="104454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Select stocks in ETF based on market Cap ranking and asset return correlation to Index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Adjust stock weights in  ETF quarterly</a:t>
            </a:r>
          </a:p>
        </p:txBody>
      </p:sp>
    </p:spTree>
    <p:extLst>
      <p:ext uri="{BB962C8B-B14F-4D97-AF65-F5344CB8AC3E}">
        <p14:creationId xmlns:p14="http://schemas.microsoft.com/office/powerpoint/2010/main" val="152171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338093" y="59317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391382" y="589360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83174" y="312212"/>
            <a:ext cx="6625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Investment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Strategy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Period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DCECD-EF57-EB42-984B-FDEFC556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3" y="1013346"/>
            <a:ext cx="5459205" cy="3295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1CA7F-F3BE-5549-B93D-0F160202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85" y="2947806"/>
            <a:ext cx="5841479" cy="36307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6266C-0940-6B43-9A47-07520961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338093" y="59317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391382" y="589360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83174" y="312212"/>
            <a:ext cx="6625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Investment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Results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Period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C713C-E8BE-7B4D-BE24-6F63F909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4" y="1054474"/>
            <a:ext cx="5189707" cy="3680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D9F8F-3DDA-0841-8C5E-72387E93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70" y="2588184"/>
            <a:ext cx="5381854" cy="38276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CE5A-C2D1-394D-81A8-729D427A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7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95400" y="975360"/>
            <a:ext cx="1066800" cy="1066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22120" y="1722120"/>
            <a:ext cx="640080" cy="6400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42160" y="899160"/>
            <a:ext cx="2590800" cy="2590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20440" y="3200400"/>
            <a:ext cx="1188720" cy="11887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30880" y="3291840"/>
            <a:ext cx="701040" cy="7010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71600" y="565404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61160" y="4632960"/>
            <a:ext cx="487680" cy="4876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62200" y="53035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42160" y="292608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42160" y="438912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453640" y="3886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968240" y="29260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68240" y="47701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61560" y="49453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8785" y="206288"/>
            <a:ext cx="154843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</a:rPr>
              <a:t>2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00461" y="1284982"/>
            <a:ext cx="482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RISK PARITY STRATEGY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57959" y="2091419"/>
            <a:ext cx="4824248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ASSET SELECTION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RESULTS COMPARISON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CONDITIONAL FORCAST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CONSTRUCTION INSIGHTS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0B180-F000-A041-BBEA-28DE2F0C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3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723154" y="592666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723154" y="597054"/>
            <a:ext cx="325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ASSET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5C75C-2754-EA47-B794-0EF10DE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8CCAD-3AF9-4349-A60C-4A8886B60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3" y="1620754"/>
            <a:ext cx="10978633" cy="3205761"/>
          </a:xfrm>
          <a:prstGeom prst="rect">
            <a:avLst/>
          </a:prstGeom>
        </p:spPr>
      </p:pic>
      <p:sp>
        <p:nvSpPr>
          <p:cNvPr id="19" name="文本框 28">
            <a:extLst>
              <a:ext uri="{FF2B5EF4-FFF2-40B4-BE49-F238E27FC236}">
                <a16:creationId xmlns:a16="http://schemas.microsoft.com/office/drawing/2014/main" id="{398875DA-9801-4C21-A651-A3CDE51AFF48}"/>
              </a:ext>
            </a:extLst>
          </p:cNvPr>
          <p:cNvSpPr txBox="1"/>
          <p:nvPr/>
        </p:nvSpPr>
        <p:spPr>
          <a:xfrm>
            <a:off x="606682" y="4874180"/>
            <a:ext cx="1097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Asset type: Equity, Bond, Gold, Real Estate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Sharpe Ratio:  VTV(value equity)-0.359882, IWM(Russell 2000)-0.346258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                         SHV(short T-bill)-1.14855, BND(bond market)-0.781256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                         GLD(gold)-0.214938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                         VNQ(real estate)-0.218863</a:t>
            </a:r>
          </a:p>
        </p:txBody>
      </p:sp>
    </p:spTree>
    <p:extLst>
      <p:ext uri="{BB962C8B-B14F-4D97-AF65-F5344CB8AC3E}">
        <p14:creationId xmlns:p14="http://schemas.microsoft.com/office/powerpoint/2010/main" val="189207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723154" y="55179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071241" y="57944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COMPARISON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1FF87-C4FD-6944-867E-D0C5A996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1A1C9-EFFC-4522-86A0-BF5CF595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8" y="2414186"/>
            <a:ext cx="4941426" cy="3251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B522AA-3F49-4E72-8446-5FA0EF2B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62" y="2414186"/>
            <a:ext cx="4941426" cy="32519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01478A-6A5D-4671-973A-C4D8246E7066}"/>
              </a:ext>
            </a:extLst>
          </p:cNvPr>
          <p:cNvSpPr txBox="1"/>
          <p:nvPr/>
        </p:nvSpPr>
        <p:spPr>
          <a:xfrm>
            <a:off x="2201216" y="1775973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Russell 2000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261CE-A5B8-4E82-8356-4DE53C86A6AC}"/>
              </a:ext>
            </a:extLst>
          </p:cNvPr>
          <p:cNvSpPr txBox="1"/>
          <p:nvPr/>
        </p:nvSpPr>
        <p:spPr>
          <a:xfrm>
            <a:off x="7077985" y="1774106"/>
            <a:ext cx="408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Russell 2000 &amp; Short T-bill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2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231578" y="608657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809610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10122" y="331509"/>
            <a:ext cx="3403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FINAL PORTFOLIO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EC5FB-1AF4-6644-8490-1B75595F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C0918-71C8-4EE0-8A7D-2BA1F3DC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35" y="2296680"/>
            <a:ext cx="4941426" cy="3267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1A39F-E7D3-4191-B8B5-39FD7FD82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5" y="2311920"/>
            <a:ext cx="4941426" cy="32519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F2F37B-73A2-4BDD-95BD-12AB9D0E7C22}"/>
              </a:ext>
            </a:extLst>
          </p:cNvPr>
          <p:cNvSpPr txBox="1"/>
          <p:nvPr/>
        </p:nvSpPr>
        <p:spPr>
          <a:xfrm>
            <a:off x="2021016" y="1498685"/>
            <a:ext cx="8381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Value Equity &amp; Total Bond Market &amp; Gold &amp; Real Estate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4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231578" y="608657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809610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10122" y="331509"/>
            <a:ext cx="3403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FINAL PORTFOLIO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EC5FB-1AF4-6644-8490-1B75595F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582157-DD58-4432-813C-240F6F11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6" y="1262087"/>
            <a:ext cx="5160184" cy="3476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531B5-D352-4E55-AE6E-24B80544B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32" y="2732507"/>
            <a:ext cx="5291124" cy="3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2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</a:rPr>
              <a:t>1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52645" y="1317734"/>
            <a:ext cx="44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ETF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CONSTRUCTION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1A586-5D8C-AE41-95D6-8DB21193FC1F}"/>
              </a:ext>
            </a:extLst>
          </p:cNvPr>
          <p:cNvSpPr/>
          <p:nvPr/>
        </p:nvSpPr>
        <p:spPr>
          <a:xfrm>
            <a:off x="6451759" y="2348903"/>
            <a:ext cx="6096000" cy="22510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INDEX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INVESTMENT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NEEDS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HORIZON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ETF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INVESTMENT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0909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629370" y="32694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641093" y="96702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26476" y="389765"/>
            <a:ext cx="353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Conditional Method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D0604EE7-864D-C547-9FF5-60C37CCE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915"/>
            <a:ext cx="6426200" cy="3403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8E84BAC-9AE9-5748-8FD9-BBAC22D07BAE}"/>
              </a:ext>
            </a:extLst>
          </p:cNvPr>
          <p:cNvSpPr txBox="1"/>
          <p:nvPr/>
        </p:nvSpPr>
        <p:spPr>
          <a:xfrm>
            <a:off x="2342844" y="1523101"/>
            <a:ext cx="208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Yearly </a:t>
            </a:r>
          </a:p>
        </p:txBody>
      </p:sp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78E3A516-4B41-424E-808C-4EB88497D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3495262"/>
            <a:ext cx="6426200" cy="34036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C13EFFF-D053-4842-9F8D-752EEFCA8A80}"/>
              </a:ext>
            </a:extLst>
          </p:cNvPr>
          <p:cNvSpPr txBox="1"/>
          <p:nvPr/>
        </p:nvSpPr>
        <p:spPr>
          <a:xfrm>
            <a:off x="8295701" y="2844225"/>
            <a:ext cx="235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Monthly</a:t>
            </a:r>
          </a:p>
        </p:txBody>
      </p:sp>
    </p:spTree>
    <p:extLst>
      <p:ext uri="{BB962C8B-B14F-4D97-AF65-F5344CB8AC3E}">
        <p14:creationId xmlns:p14="http://schemas.microsoft.com/office/powerpoint/2010/main" val="392733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0BAF-41A2-6249-9533-2DD2CCB1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143DFA0-2CF0-C547-876C-D88EFBB36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91"/>
            <a:ext cx="6869879" cy="3638592"/>
          </a:xfrm>
          <a:prstGeom prst="rect">
            <a:avLst/>
          </a:prstGeom>
        </p:spPr>
      </p:pic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20506418-D025-5B46-9341-46B5C909AA26}"/>
              </a:ext>
            </a:extLst>
          </p:cNvPr>
          <p:cNvCxnSpPr>
            <a:cxnSpLocks/>
          </p:cNvCxnSpPr>
          <p:nvPr/>
        </p:nvCxnSpPr>
        <p:spPr>
          <a:xfrm flipV="1">
            <a:off x="1995109" y="58174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A19EF366-4F93-6741-8A5B-2570530D7AB9}"/>
              </a:ext>
            </a:extLst>
          </p:cNvPr>
          <p:cNvCxnSpPr>
            <a:cxnSpLocks/>
          </p:cNvCxnSpPr>
          <p:nvPr/>
        </p:nvCxnSpPr>
        <p:spPr>
          <a:xfrm flipV="1">
            <a:off x="8229600" y="574121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5">
            <a:extLst>
              <a:ext uri="{FF2B5EF4-FFF2-40B4-BE49-F238E27FC236}">
                <a16:creationId xmlns:a16="http://schemas.microsoft.com/office/drawing/2014/main" id="{D7298EF0-F789-A042-913B-3212980F25A9}"/>
              </a:ext>
            </a:extLst>
          </p:cNvPr>
          <p:cNvSpPr txBox="1"/>
          <p:nvPr/>
        </p:nvSpPr>
        <p:spPr>
          <a:xfrm>
            <a:off x="3615707" y="296973"/>
            <a:ext cx="496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Quarterly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Rolling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Results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CD755-FA54-1349-8826-4D4928F4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83" y="3219409"/>
            <a:ext cx="6096000" cy="36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4C995-D9FA-3E44-A1A5-A76DB1D7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22</a:t>
            </a:fld>
            <a:endParaRPr lang="zh-CN" altLang="en-US"/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0121DF53-8371-6748-AB50-940EFDB55323}"/>
              </a:ext>
            </a:extLst>
          </p:cNvPr>
          <p:cNvCxnSpPr>
            <a:cxnSpLocks/>
          </p:cNvCxnSpPr>
          <p:nvPr/>
        </p:nvCxnSpPr>
        <p:spPr>
          <a:xfrm>
            <a:off x="3260994" y="574121"/>
            <a:ext cx="1337737" cy="76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4">
            <a:extLst>
              <a:ext uri="{FF2B5EF4-FFF2-40B4-BE49-F238E27FC236}">
                <a16:creationId xmlns:a16="http://schemas.microsoft.com/office/drawing/2014/main" id="{E9961171-32F7-A046-8156-A59F437E9B00}"/>
              </a:ext>
            </a:extLst>
          </p:cNvPr>
          <p:cNvCxnSpPr>
            <a:cxnSpLocks/>
          </p:cNvCxnSpPr>
          <p:nvPr/>
        </p:nvCxnSpPr>
        <p:spPr>
          <a:xfrm flipV="1">
            <a:off x="7436385" y="604602"/>
            <a:ext cx="129999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>
            <a:extLst>
              <a:ext uri="{FF2B5EF4-FFF2-40B4-BE49-F238E27FC236}">
                <a16:creationId xmlns:a16="http://schemas.microsoft.com/office/drawing/2014/main" id="{C6813C85-F89D-124A-8F9E-98F13BCCF008}"/>
              </a:ext>
            </a:extLst>
          </p:cNvPr>
          <p:cNvSpPr txBox="1"/>
          <p:nvPr/>
        </p:nvSpPr>
        <p:spPr>
          <a:xfrm>
            <a:off x="4893664" y="296973"/>
            <a:ext cx="292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Sharpe Ratio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A03F6C-5B82-804B-B676-35712AC8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4" y="1282528"/>
            <a:ext cx="5001351" cy="50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 flipV="1">
            <a:off x="2245529" y="586077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9032246" y="578457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37245" y="286069"/>
            <a:ext cx="512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INSIGHTS FROM THE PROJECT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321553" y="1497620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245529" y="1427542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430371" y="1527672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334281" y="2925201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258257" y="2855123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347009" y="4352782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270985" y="4282704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260775" y="2735397"/>
            <a:ext cx="65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Sharpe Ratio is not the only factor we should consider to construct risk parity portfolio</a:t>
            </a:r>
            <a:endParaRPr lang="zh-CN" altLang="en-US" sz="36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60775" y="4175369"/>
            <a:ext cx="681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All weather strategy has a much more complicated structure </a:t>
            </a:r>
            <a:endParaRPr lang="zh-CN" altLang="en-US" sz="36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60775" y="1326067"/>
            <a:ext cx="681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The rolling time frame is crucial for optimizing asset allocation and performance of  risk parity strategy </a:t>
            </a:r>
            <a:endParaRPr lang="zh-CN" altLang="en-US" sz="36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D104F-4BF9-0F4E-A46B-EE445376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9" name="文本框 28">
            <a:extLst>
              <a:ext uri="{FF2B5EF4-FFF2-40B4-BE49-F238E27FC236}">
                <a16:creationId xmlns:a16="http://schemas.microsoft.com/office/drawing/2014/main" id="{61B2E232-70EF-4BBA-9489-41ABC0C7AA27}"/>
              </a:ext>
            </a:extLst>
          </p:cNvPr>
          <p:cNvSpPr txBox="1"/>
          <p:nvPr/>
        </p:nvSpPr>
        <p:spPr>
          <a:xfrm>
            <a:off x="2451735" y="2963232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文本框 28">
            <a:extLst>
              <a:ext uri="{FF2B5EF4-FFF2-40B4-BE49-F238E27FC236}">
                <a16:creationId xmlns:a16="http://schemas.microsoft.com/office/drawing/2014/main" id="{AFF4C7C5-F8E8-497D-BE27-F875A16AB1CD}"/>
              </a:ext>
            </a:extLst>
          </p:cNvPr>
          <p:cNvSpPr txBox="1"/>
          <p:nvPr/>
        </p:nvSpPr>
        <p:spPr>
          <a:xfrm>
            <a:off x="2472745" y="4382834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8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3740626" y="616351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226643" y="601111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09532" y="316343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APPENDIX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E3A4-8EE0-2F4C-AF91-2536D4AA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24</a:t>
            </a:fld>
            <a:endParaRPr lang="zh-CN" alt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CABF15-2C8C-474D-8AB6-541C306AE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672686"/>
              </p:ext>
            </p:extLst>
          </p:nvPr>
        </p:nvGraphicFramePr>
        <p:xfrm>
          <a:off x="2049462" y="1172104"/>
          <a:ext cx="8093075" cy="536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19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3740626" y="616351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226643" y="601111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09532" y="316343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APPENDIX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E3A4-8EE0-2F4C-AF91-2536D4AA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B15AA-7102-4C9D-8472-80D56516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1" y="1183923"/>
            <a:ext cx="4941426" cy="3251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52BE1-7FC6-40E8-B8B9-34D00069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73" y="3104409"/>
            <a:ext cx="5030346" cy="3251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9261D9-63E8-4C0B-8527-F30806926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63" y="2218100"/>
            <a:ext cx="1897544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7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2853196" y="1965500"/>
            <a:ext cx="5490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Listening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B8DA9-F131-EA4E-8996-98B2941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-230757" y="400182"/>
            <a:ext cx="1091489" cy="940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1286575" y="-269014"/>
            <a:ext cx="624113" cy="53802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55009" y="870651"/>
            <a:ext cx="4477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chemeClr val="bg1"/>
                </a:solidFill>
              </a:rPr>
              <a:t>Background:</a:t>
            </a: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55009" y="1747814"/>
            <a:ext cx="5135577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Asset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management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company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Have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constructed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Index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AI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sector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Time: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2012.1.1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D02B99-9D39-044F-B432-2FEC6767E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374315"/>
              </p:ext>
            </p:extLst>
          </p:nvPr>
        </p:nvGraphicFramePr>
        <p:xfrm>
          <a:off x="107015" y="603354"/>
          <a:ext cx="6233826" cy="5651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9E94A-A2CB-1B41-AB97-52A1337C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>
                <a:solidFill>
                  <a:schemeClr val="bg1"/>
                </a:solidFill>
              </a:rPr>
              <a:pPr/>
              <a:t>3</a:t>
            </a:fld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-230757" y="400182"/>
            <a:ext cx="1091489" cy="940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1286575" y="-269014"/>
            <a:ext cx="624113" cy="53802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0">
            <a:extLst>
              <a:ext uri="{FF2B5EF4-FFF2-40B4-BE49-F238E27FC236}">
                <a16:creationId xmlns:a16="http://schemas.microsoft.com/office/drawing/2014/main" id="{1F41FAAE-4D21-054C-B1B3-AA06690D4780}"/>
              </a:ext>
            </a:extLst>
          </p:cNvPr>
          <p:cNvCxnSpPr/>
          <p:nvPr/>
        </p:nvCxnSpPr>
        <p:spPr>
          <a:xfrm flipV="1">
            <a:off x="2351761" y="87065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B31A1832-566A-E84F-9376-2E99600CB591}"/>
              </a:ext>
            </a:extLst>
          </p:cNvPr>
          <p:cNvCxnSpPr/>
          <p:nvPr/>
        </p:nvCxnSpPr>
        <p:spPr>
          <a:xfrm flipV="1">
            <a:off x="7486737" y="85541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0AD39E-23D6-B34B-8BD8-6E51C2107F0A}"/>
              </a:ext>
            </a:extLst>
          </p:cNvPr>
          <p:cNvSpPr txBox="1"/>
          <p:nvPr/>
        </p:nvSpPr>
        <p:spPr>
          <a:xfrm>
            <a:off x="3678515" y="547485"/>
            <a:ext cx="3808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Index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Performance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769ED-8420-3D43-8715-C172473D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7" y="1778926"/>
            <a:ext cx="5597678" cy="403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3CA43-3DA5-E443-B555-2FFE10A4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8926"/>
            <a:ext cx="5749880" cy="40162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EA92D-17C0-3348-B55A-B789534B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F50469-FE7A-6F49-A5D4-563725E264B1}"/>
              </a:ext>
            </a:extLst>
          </p:cNvPr>
          <p:cNvSpPr/>
          <p:nvPr/>
        </p:nvSpPr>
        <p:spPr>
          <a:xfrm>
            <a:off x="1876666" y="2189409"/>
            <a:ext cx="875763" cy="189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174AAE-646A-464E-8B7D-8B9340551830}"/>
              </a:ext>
            </a:extLst>
          </p:cNvPr>
          <p:cNvSpPr/>
          <p:nvPr/>
        </p:nvSpPr>
        <p:spPr>
          <a:xfrm>
            <a:off x="4366138" y="2612265"/>
            <a:ext cx="689463" cy="189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1707184" y="581993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9017291" y="656925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912162" y="332452"/>
            <a:ext cx="611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Client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Requirements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Actions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7016" y="917227"/>
            <a:ext cx="290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Actions</a:t>
            </a:r>
            <a:endParaRPr lang="zh-CN" altLang="en-US" sz="4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1860" y="920259"/>
            <a:ext cx="290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Client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Needs</a:t>
            </a:r>
            <a:endParaRPr lang="zh-CN" altLang="en-US" sz="4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660623" y="1477065"/>
            <a:ext cx="0" cy="46203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0623" y="1443479"/>
            <a:ext cx="49069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>
            <a:off x="6367088" y="1470261"/>
            <a:ext cx="0" cy="4627106"/>
          </a:xfrm>
          <a:prstGeom prst="line">
            <a:avLst/>
          </a:prstGeom>
          <a:ln w="28575">
            <a:solidFill>
              <a:srgbClr val="0D8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79723" y="1479338"/>
            <a:ext cx="46878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Investment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area: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AI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Minimize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stock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number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ETF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Minimize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tracking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error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benchmark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Investment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period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：</a:t>
            </a:r>
            <a:endParaRPr lang="en-US" altLang="zh-CN" sz="4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   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2012.1.1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–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2018.12.31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5.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Minimize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transaction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fee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673368" y="1696162"/>
            <a:ext cx="4687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Provide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constructed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Index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based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on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our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prior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Find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the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optimized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stock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number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Index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construct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ETF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Adjust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stock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weight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ETF</a:t>
            </a:r>
            <a:r>
              <a:rPr lang="zh-CN" altLang="en-US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periodically</a:t>
            </a:r>
          </a:p>
        </p:txBody>
      </p:sp>
      <p:cxnSp>
        <p:nvCxnSpPr>
          <p:cNvPr id="19" name="直接连接符 23">
            <a:extLst>
              <a:ext uri="{FF2B5EF4-FFF2-40B4-BE49-F238E27FC236}">
                <a16:creationId xmlns:a16="http://schemas.microsoft.com/office/drawing/2014/main" id="{353F22FC-4D26-2C42-95F9-DB2075520AE0}"/>
              </a:ext>
            </a:extLst>
          </p:cNvPr>
          <p:cNvCxnSpPr/>
          <p:nvPr/>
        </p:nvCxnSpPr>
        <p:spPr>
          <a:xfrm>
            <a:off x="6367088" y="1443479"/>
            <a:ext cx="49069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9FD55-56D5-BD41-B9A4-E063B1B9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2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 flipV="1">
            <a:off x="3507698" y="551793"/>
            <a:ext cx="440710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3507698" y="1128657"/>
            <a:ext cx="44071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42610" y="484710"/>
            <a:ext cx="551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Investment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Timeline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35D86-D615-1443-AE6E-6A8E5C542EA2}"/>
              </a:ext>
            </a:extLst>
          </p:cNvPr>
          <p:cNvSpPr txBox="1"/>
          <p:nvPr/>
        </p:nvSpPr>
        <p:spPr>
          <a:xfrm>
            <a:off x="2436806" y="1312890"/>
            <a:ext cx="8554388" cy="706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</a:rPr>
              <a:t>Period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r>
              <a:rPr lang="en-US" altLang="zh-CN" sz="3200" dirty="0">
                <a:solidFill>
                  <a:schemeClr val="bg1"/>
                </a:solidFill>
              </a:rPr>
              <a:t>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1996.1.1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2011.12.31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Training: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1996.1.1-2006.1.1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Test: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2006.1.2-2011.12.31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Period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1996.1.1–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2018.12.31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Training: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1996.1.1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–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2011.12.31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Investment: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2012.1.1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–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2018.12.31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Period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is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used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to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find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out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best</a:t>
            </a:r>
            <a:r>
              <a:rPr lang="zh-CN" altLang="en-US" sz="3200" dirty="0">
                <a:solidFill>
                  <a:schemeClr val="bg1"/>
                </a:solidFill>
              </a:rPr>
              <a:t>  </a:t>
            </a:r>
            <a:r>
              <a:rPr lang="en-US" altLang="zh-CN" sz="3200" dirty="0">
                <a:solidFill>
                  <a:schemeClr val="bg1"/>
                </a:solidFill>
              </a:rPr>
              <a:t>investment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strategy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period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     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4ACDE-C4F5-A740-B35A-CC3A3164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1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2501697" y="650323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718694" y="605102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942418" y="332452"/>
            <a:ext cx="379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ETF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Construction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78B47-7782-D843-94C3-55134E8B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4" y="1128841"/>
            <a:ext cx="6749535" cy="4657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23A61-C0CE-9C4E-8F46-244404F86067}"/>
              </a:ext>
            </a:extLst>
          </p:cNvPr>
          <p:cNvSpPr txBox="1"/>
          <p:nvPr/>
        </p:nvSpPr>
        <p:spPr>
          <a:xfrm>
            <a:off x="7718693" y="1251433"/>
            <a:ext cx="39710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Index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stock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based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on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market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Cap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Calculate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optimized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TE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by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adding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more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stocks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into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top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5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weighted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stocks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Find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stocks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from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number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10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to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to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added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ETF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based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on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correlation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58AA-5028-3B43-AA7F-83D8C980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7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58838-479C-814E-9298-9E921FDB2FD9}"/>
              </a:ext>
            </a:extLst>
          </p:cNvPr>
          <p:cNvCxnSpPr>
            <a:cxnSpLocks/>
          </p:cNvCxnSpPr>
          <p:nvPr/>
        </p:nvCxnSpPr>
        <p:spPr>
          <a:xfrm>
            <a:off x="2892904" y="2550017"/>
            <a:ext cx="0" cy="278183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73B2E6-6AFF-1B4A-B695-6CCBCFB55AE5}"/>
              </a:ext>
            </a:extLst>
          </p:cNvPr>
          <p:cNvCxnSpPr>
            <a:cxnSpLocks/>
          </p:cNvCxnSpPr>
          <p:nvPr/>
        </p:nvCxnSpPr>
        <p:spPr>
          <a:xfrm>
            <a:off x="4436223" y="2604752"/>
            <a:ext cx="0" cy="278183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65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2501697" y="650323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718694" y="605102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942418" y="332452"/>
            <a:ext cx="379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ETF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Construction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23A61-C0CE-9C4E-8F46-244404F86067}"/>
              </a:ext>
            </a:extLst>
          </p:cNvPr>
          <p:cNvSpPr txBox="1"/>
          <p:nvPr/>
        </p:nvSpPr>
        <p:spPr>
          <a:xfrm>
            <a:off x="502274" y="4006017"/>
            <a:ext cx="5572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Choose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the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stocks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with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correlation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coefficient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&gt;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0.5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into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Finalize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ETF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DE2FB-F60A-BA47-9989-45BCAADB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4" y="1305856"/>
            <a:ext cx="5405852" cy="222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CDD35-97D7-1147-A695-17085B12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765" y="1111406"/>
            <a:ext cx="3793874" cy="52855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9E14E-2699-4E4E-90E9-1E028F00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8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995109" y="581741"/>
            <a:ext cx="1347698" cy="22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8229600" y="574121"/>
            <a:ext cx="1285380" cy="30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450815" y="281733"/>
            <a:ext cx="496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Rolling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Results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Comparison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F5EB8-C840-374D-B133-7123B813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5" y="1835539"/>
            <a:ext cx="5272289" cy="3739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20BF4-B78E-D942-A3D5-013FF89F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35538"/>
            <a:ext cx="5272289" cy="3739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825AF-CF1E-9344-9DD9-C2C8B2F58348}"/>
              </a:ext>
            </a:extLst>
          </p:cNvPr>
          <p:cNvSpPr txBox="1"/>
          <p:nvPr/>
        </p:nvSpPr>
        <p:spPr>
          <a:xfrm>
            <a:off x="1508490" y="1061870"/>
            <a:ext cx="313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Yearly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Rolling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Result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13DA0-2EA3-FA48-9BEC-0F07027518DF}"/>
              </a:ext>
            </a:extLst>
          </p:cNvPr>
          <p:cNvSpPr txBox="1"/>
          <p:nvPr/>
        </p:nvSpPr>
        <p:spPr>
          <a:xfrm>
            <a:off x="6846259" y="1029795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Monthly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Rolling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Result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91262-6796-4C49-9209-EE6CE013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80541-5AC9-9A41-A0A1-19999482F87B}"/>
              </a:ext>
            </a:extLst>
          </p:cNvPr>
          <p:cNvSpPr txBox="1"/>
          <p:nvPr/>
        </p:nvSpPr>
        <p:spPr>
          <a:xfrm>
            <a:off x="1508490" y="5856005"/>
            <a:ext cx="23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Longer Lag</a:t>
            </a:r>
          </a:p>
          <a:p>
            <a:r>
              <a:rPr lang="en-US" dirty="0">
                <a:solidFill>
                  <a:schemeClr val="bg1"/>
                </a:solidFill>
              </a:rPr>
              <a:t>Lower Transaction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5DC41-AA13-714E-BF57-D3D864ABB12A}"/>
              </a:ext>
            </a:extLst>
          </p:cNvPr>
          <p:cNvSpPr txBox="1"/>
          <p:nvPr/>
        </p:nvSpPr>
        <p:spPr>
          <a:xfrm>
            <a:off x="7433290" y="5856005"/>
            <a:ext cx="240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Shorter Lag</a:t>
            </a:r>
          </a:p>
          <a:p>
            <a:r>
              <a:rPr lang="en-US" dirty="0">
                <a:solidFill>
                  <a:schemeClr val="bg1"/>
                </a:solidFill>
              </a:rPr>
              <a:t>Higher Transaction Cost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1AD89C-B0BB-0F4A-8A22-703CD524DB6F}"/>
              </a:ext>
            </a:extLst>
          </p:cNvPr>
          <p:cNvSpPr/>
          <p:nvPr/>
        </p:nvSpPr>
        <p:spPr>
          <a:xfrm>
            <a:off x="2846231" y="2202287"/>
            <a:ext cx="1378039" cy="2768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15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2cae17f381159bf6f023c79094caaec0cca0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452</Words>
  <Application>Microsoft Macintosh PowerPoint</Application>
  <PresentationFormat>Widescreen</PresentationFormat>
  <Paragraphs>123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微软雅黑</vt:lpstr>
      <vt:lpstr>Aldhabi</vt:lpstr>
      <vt:lpstr>Arial</vt:lpstr>
      <vt:lpstr>Calibri</vt:lpstr>
      <vt:lpstr>Calibri Light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yeshaojun5056@163.com</dc:creator>
  <cp:lastModifiedBy>Yu Song</cp:lastModifiedBy>
  <cp:revision>71</cp:revision>
  <dcterms:created xsi:type="dcterms:W3CDTF">2015-07-27T07:00:14Z</dcterms:created>
  <dcterms:modified xsi:type="dcterms:W3CDTF">2019-04-12T17:59:34Z</dcterms:modified>
</cp:coreProperties>
</file>